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5314" y="639097"/>
            <a:ext cx="7556686" cy="3686015"/>
          </a:xfrm>
        </p:spPr>
        <p:txBody>
          <a:bodyPr>
            <a:normAutofit/>
          </a:bodyPr>
          <a:lstStyle/>
          <a:p>
            <a:r>
              <a:rPr lang="sk-SK" sz="4800" b="0" i="0" dirty="0">
                <a:solidFill>
                  <a:srgbClr val="3B4146"/>
                </a:solidFill>
                <a:effectLst/>
                <a:latin typeface="Arial" panose="020B0604020202020204" pitchFamily="34" charset="0"/>
              </a:rPr>
              <a:t>Národné hospodárstvo a jeho ukazovatele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sk-SK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Alex Hajas 2.B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C06F7-A1D5-454F-9A23-F49A359CC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sk-SK" b="0" i="0">
                <a:effectLst/>
              </a:rPr>
              <a:t>Čo je Národné hospodárstvo</a:t>
            </a:r>
            <a:endParaRPr lang="sk-SK" dirty="0"/>
          </a:p>
        </p:txBody>
      </p:sp>
      <p:pic>
        <p:nvPicPr>
          <p:cNvPr id="1026" name="Picture 2" descr="Real-Time Quotes | Nasdaq">
            <a:extLst>
              <a:ext uri="{FF2B5EF4-FFF2-40B4-BE49-F238E27FC236}">
                <a16:creationId xmlns:a16="http://schemas.microsoft.com/office/drawing/2014/main" id="{84E84A15-AEC9-43CF-BD93-58D7A8784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58984" y="1474182"/>
            <a:ext cx="5928344" cy="397199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C5F24-4091-41C9-B371-B05938342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sk-SK" sz="1100">
                <a:effectLst/>
              </a:rPr>
              <a:t>Národné hospodárstvo je </a:t>
            </a:r>
            <a:r>
              <a:rPr lang="sk-SK" sz="1100" b="0" i="0">
                <a:effectLst/>
              </a:rPr>
              <a:t>hospodárstvo, ktore je</a:t>
            </a:r>
            <a:r>
              <a:rPr lang="sk-SK" sz="1100">
                <a:effectLst/>
              </a:rPr>
              <a:t> tvorene subjektmi na území daneho štátu, ktoré vykonávajú ekonomické činnosti.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sk-SK" sz="1100"/>
              <a:t>Tieto subjekty sa delia na 3 časti:</a:t>
            </a:r>
            <a:br>
              <a:rPr lang="sk-SK" sz="1100"/>
            </a:br>
            <a:r>
              <a:rPr lang="sk-SK" sz="1100"/>
              <a:t>firmy</a:t>
            </a:r>
            <a:br>
              <a:rPr lang="sk-SK" sz="1100"/>
            </a:br>
            <a:r>
              <a:rPr lang="sk-SK" sz="1100"/>
              <a:t>domacnosti</a:t>
            </a:r>
            <a:br>
              <a:rPr lang="sk-SK" sz="1100"/>
            </a:br>
            <a:r>
              <a:rPr lang="sk-SK" sz="1100"/>
              <a:t>štatne inštitucie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sk-SK" sz="1100"/>
              <a:t>Narodne hospodarstvo je ovplyvnovane:</a:t>
            </a:r>
            <a:br>
              <a:rPr lang="sk-SK" sz="1100"/>
            </a:br>
            <a:r>
              <a:rPr lang="sk-SK" sz="1100"/>
              <a:t>obyvatelstvom, prirodnym a narodnym hospodarstvom, medzinarodnou spolupracou a vlastnickými vztahmi.</a:t>
            </a:r>
          </a:p>
          <a:p>
            <a:pPr marL="0" indent="0">
              <a:lnSpc>
                <a:spcPct val="100000"/>
              </a:lnSpc>
              <a:buNone/>
            </a:pPr>
            <a:br>
              <a:rPr lang="sk-SK" sz="1100"/>
            </a:br>
            <a:endParaRPr lang="sk-SK" sz="1100"/>
          </a:p>
        </p:txBody>
      </p:sp>
    </p:spTree>
    <p:extLst>
      <p:ext uri="{BB962C8B-B14F-4D97-AF65-F5344CB8AC3E}">
        <p14:creationId xmlns:p14="http://schemas.microsoft.com/office/powerpoint/2010/main" val="3570264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D4BA1-3C07-418A-B5AE-1965356BD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sk-SK" dirty="0"/>
              <a:t>Ulohy narodneho hospodarstva</a:t>
            </a:r>
          </a:p>
        </p:txBody>
      </p:sp>
      <p:pic>
        <p:nvPicPr>
          <p:cNvPr id="2050" name="Picture 2" descr="Will stock market indexes go up forever? - Marketplace">
            <a:extLst>
              <a:ext uri="{FF2B5EF4-FFF2-40B4-BE49-F238E27FC236}">
                <a16:creationId xmlns:a16="http://schemas.microsoft.com/office/drawing/2014/main" id="{E88358FB-9CB2-4150-B05B-9FE4EF2EBB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58984" y="1792831"/>
            <a:ext cx="5928344" cy="333469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FCBFA-4698-41E5-A57B-F132C05E5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marL="342900" lvl="0" indent="-342900">
              <a:buFont typeface="+mj-lt"/>
              <a:buAutoNum type="arabicPeriod"/>
              <a:tabLst>
                <a:tab pos="457200" algn="l"/>
              </a:tabLst>
            </a:pPr>
            <a:r>
              <a:rPr lang="sk-SK" sz="1700">
                <a:effectLst/>
              </a:rPr>
              <a:t>čo najlepšie uspokojovať potreby všetkých občanov štátu,</a:t>
            </a:r>
          </a:p>
          <a:p>
            <a:pPr marL="342900" lvl="0" indent="-342900">
              <a:buFont typeface="+mj-lt"/>
              <a:buAutoNum type="arabicPeriod"/>
              <a:tabLst>
                <a:tab pos="457200" algn="l"/>
              </a:tabLst>
            </a:pPr>
            <a:r>
              <a:rPr lang="sk-SK" sz="1700">
                <a:effectLst/>
              </a:rPr>
              <a:t>ochrana a tvorba životného prostredia,</a:t>
            </a:r>
          </a:p>
          <a:p>
            <a:pPr marL="342900" lvl="0" indent="-342900">
              <a:buFont typeface="+mj-lt"/>
              <a:buAutoNum type="arabicPeriod"/>
              <a:tabLst>
                <a:tab pos="457200" algn="l"/>
              </a:tabLst>
            </a:pPr>
            <a:r>
              <a:rPr lang="sk-SK" sz="1700">
                <a:effectLst/>
              </a:rPr>
              <a:t>zabezpečenie technického, kultúrneho, spoločenského pokroku krajiny.</a:t>
            </a:r>
          </a:p>
          <a:p>
            <a:r>
              <a:rPr lang="sk-SK" sz="1700">
                <a:effectLst/>
              </a:rPr>
              <a:t> </a:t>
            </a:r>
          </a:p>
          <a:p>
            <a:endParaRPr lang="sk-SK" sz="1700"/>
          </a:p>
        </p:txBody>
      </p:sp>
    </p:spTree>
    <p:extLst>
      <p:ext uri="{BB962C8B-B14F-4D97-AF65-F5344CB8AC3E}">
        <p14:creationId xmlns:p14="http://schemas.microsoft.com/office/powerpoint/2010/main" val="4278324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0A858-462B-4ACE-BBD9-CC598C14D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k-SK" sz="44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Štruktúra národného hospodárstva</a:t>
            </a:r>
            <a:endParaRPr lang="sk-SK" sz="4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DA52B-9C85-433C-9BBF-00C778575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ts val="1500"/>
              </a:lnSpc>
            </a:pP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Národné hospodárstva každej krajiny má svoju štruktúru. Najčastejšie sa na sledovanie štruktúry NH používajú tieto hľadiská klasifikácie:</a:t>
            </a:r>
            <a:endParaRPr lang="sk-SK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ts val="1500"/>
              </a:lnSpc>
            </a:pP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sk-SK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ts val="15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odvetvová štruktúra - </a:t>
            </a: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podniky s rovnakým alebo príbuzným zameraním. </a:t>
            </a:r>
            <a:r>
              <a:rPr lang="sk-SK" sz="1800" dirty="0">
                <a:solidFill>
                  <a:srgbClr val="212529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(polnohospodarstvo, hospordarstvo, etc..)</a:t>
            </a:r>
            <a:endParaRPr lang="sk-SK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ts val="15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sektorová štruktúra –  </a:t>
            </a: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je sféra ekonomickej činnosti ktora je charakterizovaná vývojom a tempom vedecko-technického pokroku.</a:t>
            </a:r>
            <a:endParaRPr lang="sk-SK" sz="1800" dirty="0">
              <a:solidFill>
                <a:srgbClr val="212529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indent="-342900">
              <a:lnSpc>
                <a:spcPts val="15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štruktúra podľa klasifikácie produkcie - </a:t>
            </a: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členenie NH podľa ekonomických činností na základe záväzného európskeho štandardu pre krajiny EÚ.</a:t>
            </a:r>
            <a:endParaRPr lang="sk-SK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ts val="15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územná /regionálna/ štruktúra – je delena </a:t>
            </a:r>
            <a:r>
              <a:rPr lang="sk-SK" sz="18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podľa jednotlivých územných celkov. (napr.: Bratislavsky kraj)</a:t>
            </a:r>
            <a:endParaRPr lang="sk-SK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920405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C4082-6C09-45DD-B62E-8E96BCD5E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6541"/>
          </a:xfrm>
        </p:spPr>
        <p:txBody>
          <a:bodyPr>
            <a:noAutofit/>
          </a:bodyPr>
          <a:lstStyle/>
          <a:p>
            <a:r>
              <a:rPr lang="sk-SK" sz="4800" kern="180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Základné makroekonomické ukazovatele</a:t>
            </a:r>
            <a:endParaRPr lang="sk-SK" sz="48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C00CE-EC0E-45C5-9E3D-0D2310C3C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05712"/>
            <a:ext cx="10058400" cy="4435267"/>
          </a:xfrm>
        </p:spPr>
        <p:txBody>
          <a:bodyPr>
            <a:normAutofit/>
          </a:bodyPr>
          <a:lstStyle/>
          <a:p>
            <a:pPr>
              <a:lnSpc>
                <a:spcPts val="1500"/>
              </a:lnSpc>
              <a:spcAft>
                <a:spcPts val="800"/>
              </a:spcAft>
            </a:pPr>
            <a:r>
              <a:rPr lang="sk-SK" sz="20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Vyspelosť/zaostalosť národného hospodárstva krajiny sa posudzuje na základe ukazovateľov.</a:t>
            </a:r>
            <a:br>
              <a:rPr lang="sk-SK" sz="20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</a:br>
            <a:endParaRPr lang="sk-SK" sz="2000" dirty="0">
              <a:solidFill>
                <a:srgbClr val="212529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500"/>
              </a:lnSpc>
              <a:spcAft>
                <a:spcPts val="800"/>
              </a:spcAft>
              <a:buNone/>
            </a:pPr>
            <a:r>
              <a:rPr lang="sk-SK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Základné makroekonomické ukazovatele sú:</a:t>
            </a:r>
            <a:endParaRPr lang="sk-SK" sz="20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ts val="15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HDP – Hruby Domaci Produkt</a:t>
            </a:r>
            <a:endParaRPr lang="sk-SK" sz="20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ts val="15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HNP – </a:t>
            </a:r>
            <a:r>
              <a:rPr lang="sk-SK" sz="2000" i="0" dirty="0">
                <a:solidFill>
                  <a:srgbClr val="2021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Hrubý národný dôchodok</a:t>
            </a:r>
            <a:endParaRPr lang="sk-SK" sz="20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ts val="15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ČDP (angl. Net Domestic Product – NDP)</a:t>
            </a:r>
            <a:endParaRPr lang="sk-SK" sz="20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ts val="15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ČNP (angl. Net National Product – NNP)</a:t>
            </a:r>
            <a:endParaRPr lang="sk-SK" sz="20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ts val="15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ND (angl. National Income – NI)</a:t>
            </a:r>
            <a:endParaRPr lang="sk-SK" sz="2000" dirty="0">
              <a:solidFill>
                <a:srgbClr val="5341AF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ts val="15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čistý ekonomický blahobyt (NEW – Net Economic Welfare)</a:t>
            </a:r>
          </a:p>
          <a:p>
            <a:pPr marL="342900" lvl="0" indent="-342900">
              <a:lnSpc>
                <a:spcPts val="15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20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index rozvoja človeka </a:t>
            </a:r>
            <a:r>
              <a:rPr lang="sk-SK" sz="2000" dirty="0">
                <a:solidFill>
                  <a:srgbClr val="212529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(HDI – Human Development Index)</a:t>
            </a:r>
            <a:endParaRPr lang="sk-SK" sz="2000" dirty="0">
              <a:solidFill>
                <a:srgbClr val="212529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ts val="15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sk-SK" sz="2000" dirty="0"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sk-SK" sz="2000" dirty="0"/>
          </a:p>
        </p:txBody>
      </p:sp>
    </p:spTree>
    <p:extLst>
      <p:ext uri="{BB962C8B-B14F-4D97-AF65-F5344CB8AC3E}">
        <p14:creationId xmlns:p14="http://schemas.microsoft.com/office/powerpoint/2010/main" val="3270967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57635-E21A-44C7-A1EA-3E249CF26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sk-SK" dirty="0"/>
              <a:t>HDP a HDI </a:t>
            </a:r>
          </a:p>
        </p:txBody>
      </p:sp>
      <p:pic>
        <p:nvPicPr>
          <p:cNvPr id="4098" name="Picture 2" descr="Stock Market Highlights: Sensex, Nifty End At Record Closing High Led By  Metals, It Stocks; Smallcaps Outperform">
            <a:extLst>
              <a:ext uri="{FF2B5EF4-FFF2-40B4-BE49-F238E27FC236}">
                <a16:creationId xmlns:a16="http://schemas.microsoft.com/office/drawing/2014/main" id="{FC81EFDA-5512-4573-B54E-318BA4325E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19" r="-1" b="-1"/>
          <a:stretch/>
        </p:blipFill>
        <p:spPr bwMode="auto">
          <a:xfrm>
            <a:off x="4662681" y="0"/>
            <a:ext cx="7564890" cy="68580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DE994-44E3-43A5-AF2D-2F5829A61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sk-SK" sz="1100" dirty="0"/>
              <a:t>HDP </a:t>
            </a:r>
            <a:r>
              <a:rPr lang="sk-SK" sz="1100" dirty="0">
                <a:effectLst/>
              </a:rPr>
              <a:t>je súhrn vyrobených tovarov a poskytnutých služieb, ktoré vytvorili výrobné faktory na území štátu za jeden rok.</a:t>
            </a:r>
          </a:p>
          <a:p>
            <a:pPr>
              <a:lnSpc>
                <a:spcPct val="100000"/>
              </a:lnSpc>
            </a:pPr>
            <a:r>
              <a:rPr lang="sk-SK" sz="1100" dirty="0">
                <a:effectLst/>
              </a:rPr>
              <a:t>Index Rozvoja Človeka - Tento ukazovateľ sa používa na porovnávanie ekonomickej vyspelosti jednotlivých krajín na zaklade tychto faktorov:</a:t>
            </a:r>
          </a:p>
          <a:p>
            <a:pPr marL="342900" lvl="0" indent="-342900">
              <a:lnSpc>
                <a:spcPct val="10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1100" dirty="0">
                <a:effectLst/>
              </a:rPr>
              <a:t>HDP na 1 obyvateľa – tzn. že celková suma HDP sa vydelí počtom obyvateľov v krajine,</a:t>
            </a:r>
          </a:p>
          <a:p>
            <a:pPr marL="342900" lvl="0" indent="-342900">
              <a:lnSpc>
                <a:spcPct val="10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1100" dirty="0">
                <a:effectLst/>
              </a:rPr>
              <a:t>percento gramotnosťi dospelého obyvateľstva,</a:t>
            </a:r>
          </a:p>
          <a:p>
            <a:pPr marL="342900" lvl="0" indent="-342900">
              <a:lnSpc>
                <a:spcPct val="10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1100" dirty="0">
                <a:effectLst/>
              </a:rPr>
              <a:t>priemerná dĺžka života obyvateľstva,</a:t>
            </a:r>
          </a:p>
          <a:p>
            <a:pPr marL="342900" lvl="0" indent="-342900">
              <a:lnSpc>
                <a:spcPct val="100000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sk-SK" sz="1100" dirty="0">
                <a:effectLst/>
              </a:rPr>
              <a:t>dosiahnuté vzdelanie.</a:t>
            </a:r>
          </a:p>
          <a:p>
            <a:pPr>
              <a:lnSpc>
                <a:spcPct val="100000"/>
              </a:lnSpc>
            </a:pPr>
            <a:endParaRPr lang="sk-SK" sz="1100" dirty="0">
              <a:effectLst/>
            </a:endParaRPr>
          </a:p>
          <a:p>
            <a:pPr>
              <a:lnSpc>
                <a:spcPct val="100000"/>
              </a:lnSpc>
            </a:pPr>
            <a:endParaRPr lang="sk-SK" sz="1100" dirty="0">
              <a:effectLst/>
            </a:endParaRPr>
          </a:p>
          <a:p>
            <a:pPr>
              <a:lnSpc>
                <a:spcPct val="100000"/>
              </a:lnSpc>
            </a:pPr>
            <a:endParaRPr lang="sk-SK" sz="1100" dirty="0"/>
          </a:p>
        </p:txBody>
      </p:sp>
    </p:spTree>
    <p:extLst>
      <p:ext uri="{BB962C8B-B14F-4D97-AF65-F5344CB8AC3E}">
        <p14:creationId xmlns:p14="http://schemas.microsoft.com/office/powerpoint/2010/main" val="1410109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ADD0BD2-0858-4F8E-B691-85AFA573C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Dakujem za pozornosť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A2A050-CBA1-40AB-BF1A-8F12607B8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sk-SK" dirty="0"/>
              <a:t>Alex Hajas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B5E7F6A-E0DB-41E4-A81A-17FA88CD07F3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65" b="2496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2024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{3F320E65-A7AE-4B07-94D3-C3A1F7A88C2C}tf56160789_win32</Template>
  <TotalTime>70</TotalTime>
  <Words>347</Words>
  <Application>Microsoft Office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Bookman Old Style</vt:lpstr>
      <vt:lpstr>Calibri</vt:lpstr>
      <vt:lpstr>Franklin Gothic Book</vt:lpstr>
      <vt:lpstr>Symbol</vt:lpstr>
      <vt:lpstr>Times New Roman</vt:lpstr>
      <vt:lpstr>1_RetrospectVTI</vt:lpstr>
      <vt:lpstr>Národné hospodárstvo a jeho ukazovatele</vt:lpstr>
      <vt:lpstr>Čo je Národné hospodárstvo</vt:lpstr>
      <vt:lpstr>Ulohy narodneho hospodarstva</vt:lpstr>
      <vt:lpstr>Štruktúra národného hospodárstva</vt:lpstr>
      <vt:lpstr>Základné makroekonomické ukazovatele</vt:lpstr>
      <vt:lpstr>HDP a HDI </vt:lpstr>
      <vt:lpstr>Dakujem za pozornosť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Národné hospodárstvo a jeho ukazovatele</dc:title>
  <dc:creator>Alex Hajas</dc:creator>
  <cp:lastModifiedBy>Alex Hajas</cp:lastModifiedBy>
  <cp:revision>1</cp:revision>
  <dcterms:created xsi:type="dcterms:W3CDTF">2021-11-26T16:58:55Z</dcterms:created>
  <dcterms:modified xsi:type="dcterms:W3CDTF">2021-11-26T18:09:53Z</dcterms:modified>
</cp:coreProperties>
</file>

<file path=docProps/thumbnail.jpeg>
</file>